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63" r:id="rId2"/>
    <p:sldId id="257" r:id="rId3"/>
    <p:sldId id="264" r:id="rId4"/>
    <p:sldId id="267" r:id="rId5"/>
    <p:sldId id="259" r:id="rId6"/>
    <p:sldId id="268" r:id="rId7"/>
    <p:sldId id="269" r:id="rId8"/>
    <p:sldId id="277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全局变量的作用域和生存期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5.7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全局变量的作用域和生存期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73594" y="2584474"/>
            <a:ext cx="88448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根据变量定义的位置和方式的不同，变量的存储类型分为全局变量、局部变量、静态全局变量和静态局部变量。变量的存储类型决定了变量的作用域和生存期。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EBC1E8D5-0DEC-41A6-BDE1-5C80DCB35CA2}"/>
              </a:ext>
            </a:extLst>
          </p:cNvPr>
          <p:cNvSpPr txBox="1"/>
          <p:nvPr/>
        </p:nvSpPr>
        <p:spPr>
          <a:xfrm>
            <a:off x="2006007" y="2810411"/>
            <a:ext cx="27422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是指变量的作用范围，即变量在哪些地方可以使用，描述的是变量的空间属性。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7C7A97E-1876-41C0-BBD4-607CCAD7C5FA}"/>
              </a:ext>
            </a:extLst>
          </p:cNvPr>
          <p:cNvSpPr txBox="1"/>
          <p:nvPr/>
        </p:nvSpPr>
        <p:spPr>
          <a:xfrm>
            <a:off x="2646199" y="1925065"/>
            <a:ext cx="2766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作用域</a:t>
            </a:r>
            <a:endParaRPr lang="en-US" altLang="zh-CN" sz="24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5AC6D54-E936-436D-837C-3E5A9D7E69D3}"/>
              </a:ext>
            </a:extLst>
          </p:cNvPr>
          <p:cNvGrpSpPr/>
          <p:nvPr/>
        </p:nvGrpSpPr>
        <p:grpSpPr>
          <a:xfrm>
            <a:off x="1249295" y="1534896"/>
            <a:ext cx="4138871" cy="3788208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C0B1C927-0E64-4A71-AE24-CA0F8858451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7397C460-3F2F-4B94-B7D9-41CA901E1EB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任意多边形 93">
                <a:extLst>
                  <a:ext uri="{FF2B5EF4-FFF2-40B4-BE49-F238E27FC236}">
                    <a16:creationId xmlns:a16="http://schemas.microsoft.com/office/drawing/2014/main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任意多边形 93">
                <a:extLst>
                  <a:ext uri="{FF2B5EF4-FFF2-40B4-BE49-F238E27FC236}">
                    <a16:creationId xmlns:a16="http://schemas.microsoft.com/office/drawing/2014/main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96D3140-5F60-4ABF-8FC6-A7C689E33F2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6C7AEB34-6EFD-4774-92EC-2FC23160B42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3942ABD-9278-4D22-8037-BF58A93ACDAF}"/>
              </a:ext>
            </a:extLst>
          </p:cNvPr>
          <p:cNvCxnSpPr/>
          <p:nvPr/>
        </p:nvCxnSpPr>
        <p:spPr>
          <a:xfrm>
            <a:off x="1708367" y="2592490"/>
            <a:ext cx="317436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DCCEBA2A-F374-4266-9B1C-499FBCAE66F4}"/>
              </a:ext>
            </a:extLst>
          </p:cNvPr>
          <p:cNvCxnSpPr/>
          <p:nvPr/>
        </p:nvCxnSpPr>
        <p:spPr>
          <a:xfrm>
            <a:off x="1708367" y="2640115"/>
            <a:ext cx="317436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>
            <a:extLst>
              <a:ext uri="{FF2B5EF4-FFF2-40B4-BE49-F238E27FC236}">
                <a16:creationId xmlns:a16="http://schemas.microsoft.com/office/drawing/2014/main" id="{26352665-EFE2-4851-8195-22EE4203CC7A}"/>
              </a:ext>
            </a:extLst>
          </p:cNvPr>
          <p:cNvSpPr txBox="1"/>
          <p:nvPr/>
        </p:nvSpPr>
        <p:spPr>
          <a:xfrm>
            <a:off x="7543804" y="2814662"/>
            <a:ext cx="27422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是指变量的寿命长短，即变量在整个程序运行过程中的哪个时间段是存在的，描述的是变量的时间属性。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17C18F0-4A4A-489F-89AF-10BB44D4775F}"/>
              </a:ext>
            </a:extLst>
          </p:cNvPr>
          <p:cNvSpPr txBox="1"/>
          <p:nvPr/>
        </p:nvSpPr>
        <p:spPr>
          <a:xfrm>
            <a:off x="8306985" y="1925064"/>
            <a:ext cx="2766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生存期</a:t>
            </a:r>
            <a:endParaRPr lang="en-US" altLang="zh-CN" sz="24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A1BA95CE-6014-4754-AF8C-08E3D6A49E82}"/>
              </a:ext>
            </a:extLst>
          </p:cNvPr>
          <p:cNvGrpSpPr/>
          <p:nvPr/>
        </p:nvGrpSpPr>
        <p:grpSpPr>
          <a:xfrm>
            <a:off x="6779204" y="1534896"/>
            <a:ext cx="4138871" cy="3788208"/>
            <a:chOff x="4188196" y="2127479"/>
            <a:chExt cx="3910692" cy="3650794"/>
          </a:xfrm>
        </p:grpSpPr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8814CE32-CBAE-41C6-9ECF-0140E27EAEA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68" name="任意多边形 93">
                <a:extLst>
                  <a:ext uri="{FF2B5EF4-FFF2-40B4-BE49-F238E27FC236}">
                    <a16:creationId xmlns:a16="http://schemas.microsoft.com/office/drawing/2014/main" id="{7809101E-2C9C-4BC7-8285-744D66F87D1E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9" name="矩形: 圆角 68">
                <a:extLst>
                  <a:ext uri="{FF2B5EF4-FFF2-40B4-BE49-F238E27FC236}">
                    <a16:creationId xmlns:a16="http://schemas.microsoft.com/office/drawing/2014/main" id="{210B2C99-BC13-45D6-ACF8-F44C6A3F650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任意多边形 93">
                <a:extLst>
                  <a:ext uri="{FF2B5EF4-FFF2-40B4-BE49-F238E27FC236}">
                    <a16:creationId xmlns:a16="http://schemas.microsoft.com/office/drawing/2014/main" id="{852AE5AD-6428-4B61-BB2A-C5034AD2E59E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任意多边形 93">
                <a:extLst>
                  <a:ext uri="{FF2B5EF4-FFF2-40B4-BE49-F238E27FC236}">
                    <a16:creationId xmlns:a16="http://schemas.microsoft.com/office/drawing/2014/main" id="{19B95670-4C2C-4D60-9C3A-CFA53076AE03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2" name="任意多边形 93">
                <a:extLst>
                  <a:ext uri="{FF2B5EF4-FFF2-40B4-BE49-F238E27FC236}">
                    <a16:creationId xmlns:a16="http://schemas.microsoft.com/office/drawing/2014/main" id="{E805817D-B144-403B-98C0-EE69D231B029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DD8B3617-624D-4B93-8631-05205C6403FC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3979B5D3-2F57-45F1-95D5-3EAF9F0492DB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16E2B5C3-86DE-4E05-8A19-A3E55DE27D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EDF62B3B-48EF-47E2-B5A9-C1A9D2A485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D9A28FB7-72E1-4863-80C2-C22E70B149AC}"/>
              </a:ext>
            </a:extLst>
          </p:cNvPr>
          <p:cNvCxnSpPr>
            <a:cxnSpLocks/>
          </p:cNvCxnSpPr>
          <p:nvPr/>
        </p:nvCxnSpPr>
        <p:spPr>
          <a:xfrm>
            <a:off x="7238276" y="2592490"/>
            <a:ext cx="317436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>
            <a:extLst>
              <a:ext uri="{FF2B5EF4-FFF2-40B4-BE49-F238E27FC236}">
                <a16:creationId xmlns:a16="http://schemas.microsoft.com/office/drawing/2014/main" id="{874AA54D-AF6B-46FC-8DD0-3006D2D7E01C}"/>
              </a:ext>
            </a:extLst>
          </p:cNvPr>
          <p:cNvCxnSpPr>
            <a:cxnSpLocks/>
          </p:cNvCxnSpPr>
          <p:nvPr/>
        </p:nvCxnSpPr>
        <p:spPr>
          <a:xfrm>
            <a:off x="7238276" y="2640115"/>
            <a:ext cx="317436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940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  <p:bldP spid="60" grpId="0"/>
      <p:bldP spid="6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782461" y="1885070"/>
            <a:ext cx="88448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全局变量是在所有函数之外定义的变量。全局变量在定义时若没有初始化，则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自动被初始化为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0282"/>
            <a:ext cx="2724065" cy="461665"/>
            <a:chOff x="515938" y="1090282"/>
            <a:chExt cx="2724065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1091922" y="1090282"/>
              <a:ext cx="2148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全局变量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BFF8B791-93A1-4762-BFC0-8119E667C9AD}"/>
              </a:ext>
            </a:extLst>
          </p:cNvPr>
          <p:cNvGrpSpPr/>
          <p:nvPr/>
        </p:nvGrpSpPr>
        <p:grpSpPr>
          <a:xfrm rot="10800000" flipH="1">
            <a:off x="1324769" y="1699913"/>
            <a:ext cx="9542462" cy="1713107"/>
            <a:chOff x="850264" y="744295"/>
            <a:chExt cx="11341335" cy="3469984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D23EA44C-0545-47E2-9411-44A1F77A480C}"/>
                </a:ext>
              </a:extLst>
            </p:cNvPr>
            <p:cNvGrpSpPr/>
            <p:nvPr/>
          </p:nvGrpSpPr>
          <p:grpSpPr>
            <a:xfrm>
              <a:off x="850264" y="744295"/>
              <a:ext cx="11341335" cy="3469984"/>
              <a:chOff x="850264" y="744295"/>
              <a:chExt cx="11341335" cy="3469984"/>
            </a:xfrm>
          </p:grpSpPr>
          <p:sp>
            <p:nvSpPr>
              <p:cNvPr id="31" name="任意多边形 3">
                <a:extLst>
                  <a:ext uri="{FF2B5EF4-FFF2-40B4-BE49-F238E27FC236}">
                    <a16:creationId xmlns:a16="http://schemas.microsoft.com/office/drawing/2014/main" id="{F11D78D8-A43F-45AB-A1B1-197B6D4587F6}"/>
                  </a:ext>
                </a:extLst>
              </p:cNvPr>
              <p:cNvSpPr/>
              <p:nvPr/>
            </p:nvSpPr>
            <p:spPr>
              <a:xfrm>
                <a:off x="850264" y="744295"/>
                <a:ext cx="11341335" cy="3469984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F908936E-B7F5-484F-AF41-390938E764AC}"/>
                  </a:ext>
                </a:extLst>
              </p:cNvPr>
              <p:cNvGrpSpPr/>
              <p:nvPr/>
            </p:nvGrpSpPr>
            <p:grpSpPr>
              <a:xfrm flipH="1">
                <a:off x="9396022" y="803069"/>
                <a:ext cx="1573210" cy="303301"/>
                <a:chOff x="7840886" y="802382"/>
                <a:chExt cx="1547283" cy="303301"/>
              </a:xfrm>
            </p:grpSpPr>
            <p:sp>
              <p:nvSpPr>
                <p:cNvPr id="38" name="平行四边形 37">
                  <a:extLst>
                    <a:ext uri="{FF2B5EF4-FFF2-40B4-BE49-F238E27FC236}">
                      <a16:creationId xmlns:a16="http://schemas.microsoft.com/office/drawing/2014/main" id="{CFB7554C-A1DA-497D-B55C-C6C99591CDF6}"/>
                    </a:ext>
                  </a:extLst>
                </p:cNvPr>
                <p:cNvSpPr/>
                <p:nvPr/>
              </p:nvSpPr>
              <p:spPr>
                <a:xfrm>
                  <a:off x="8797261" y="80238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9" name="平行四边形 38">
                  <a:extLst>
                    <a:ext uri="{FF2B5EF4-FFF2-40B4-BE49-F238E27FC236}">
                      <a16:creationId xmlns:a16="http://schemas.microsoft.com/office/drawing/2014/main" id="{5BBE641B-B989-4B9E-A194-42ECDB9B626C}"/>
                    </a:ext>
                  </a:extLst>
                </p:cNvPr>
                <p:cNvSpPr/>
                <p:nvPr/>
              </p:nvSpPr>
              <p:spPr>
                <a:xfrm>
                  <a:off x="8325770" y="802383"/>
                  <a:ext cx="590910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3" name="平行四边形 42">
                  <a:extLst>
                    <a:ext uri="{FF2B5EF4-FFF2-40B4-BE49-F238E27FC236}">
                      <a16:creationId xmlns:a16="http://schemas.microsoft.com/office/drawing/2014/main" id="{1D3664B0-C184-4C98-9A23-5F1F8F501435}"/>
                    </a:ext>
                  </a:extLst>
                </p:cNvPr>
                <p:cNvSpPr/>
                <p:nvPr/>
              </p:nvSpPr>
              <p:spPr>
                <a:xfrm>
                  <a:off x="7840886" y="802383"/>
                  <a:ext cx="590908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8" name="平行四边形 27">
              <a:extLst>
                <a:ext uri="{FF2B5EF4-FFF2-40B4-BE49-F238E27FC236}">
                  <a16:creationId xmlns:a16="http://schemas.microsoft.com/office/drawing/2014/main" id="{774D6073-B539-456D-BE8E-ECE6D844E90C}"/>
                </a:ext>
              </a:extLst>
            </p:cNvPr>
            <p:cNvSpPr/>
            <p:nvPr/>
          </p:nvSpPr>
          <p:spPr>
            <a:xfrm>
              <a:off x="1509336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51EBE426-8FF6-4008-94F4-F9D32286392F}"/>
                </a:ext>
              </a:extLst>
            </p:cNvPr>
            <p:cNvSpPr/>
            <p:nvPr/>
          </p:nvSpPr>
          <p:spPr>
            <a:xfrm>
              <a:off x="1994224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0" name="平行四边形 29">
              <a:extLst>
                <a:ext uri="{FF2B5EF4-FFF2-40B4-BE49-F238E27FC236}">
                  <a16:creationId xmlns:a16="http://schemas.microsoft.com/office/drawing/2014/main" id="{93DD07F4-D997-4C1F-A48A-674C7DC4B6C0}"/>
                </a:ext>
              </a:extLst>
            </p:cNvPr>
            <p:cNvSpPr/>
            <p:nvPr/>
          </p:nvSpPr>
          <p:spPr>
            <a:xfrm>
              <a:off x="2465712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DA29AE68-ED30-4806-87EE-15DC8D34F768}"/>
              </a:ext>
            </a:extLst>
          </p:cNvPr>
          <p:cNvGrpSpPr/>
          <p:nvPr/>
        </p:nvGrpSpPr>
        <p:grpSpPr>
          <a:xfrm>
            <a:off x="1721314" y="3605996"/>
            <a:ext cx="8749372" cy="2677656"/>
            <a:chOff x="1721314" y="3605996"/>
            <a:chExt cx="8749372" cy="2677656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EF131A6F-5312-403C-A92D-62A8D58534C2}"/>
                </a:ext>
              </a:extLst>
            </p:cNvPr>
            <p:cNvGrpSpPr/>
            <p:nvPr/>
          </p:nvGrpSpPr>
          <p:grpSpPr>
            <a:xfrm>
              <a:off x="1721314" y="3651810"/>
              <a:ext cx="8749372" cy="2140023"/>
              <a:chOff x="4188196" y="2127479"/>
              <a:chExt cx="3910692" cy="3650794"/>
            </a:xfrm>
          </p:grpSpPr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DD31D39B-E1AF-4E79-AF03-EC4FCE58A6C4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50" name="任意多边形 93">
                  <a:extLst>
                    <a:ext uri="{FF2B5EF4-FFF2-40B4-BE49-F238E27FC236}">
                      <a16:creationId xmlns:a16="http://schemas.microsoft.com/office/drawing/2014/main" id="{96F31053-F2B2-480C-B22B-D58238967796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  <p:sp>
              <p:nvSpPr>
                <p:cNvPr id="51" name="矩形: 圆角 50">
                  <a:extLst>
                    <a:ext uri="{FF2B5EF4-FFF2-40B4-BE49-F238E27FC236}">
                      <a16:creationId xmlns:a16="http://schemas.microsoft.com/office/drawing/2014/main" id="{AFA36A9E-5D98-41F4-BAC8-B8BAE47DFECC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4788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任意多边形 93">
                  <a:extLst>
                    <a:ext uri="{FF2B5EF4-FFF2-40B4-BE49-F238E27FC236}">
                      <a16:creationId xmlns:a16="http://schemas.microsoft.com/office/drawing/2014/main" id="{B8B8C093-7513-4C73-9053-F9DF01C283D2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  <p:sp>
              <p:nvSpPr>
                <p:cNvPr id="53" name="任意多边形 93">
                  <a:extLst>
                    <a:ext uri="{FF2B5EF4-FFF2-40B4-BE49-F238E27FC236}">
                      <a16:creationId xmlns:a16="http://schemas.microsoft.com/office/drawing/2014/main" id="{A4ECE64C-57A4-4AE7-9869-8FC369D0F669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  <p:sp>
              <p:nvSpPr>
                <p:cNvPr id="54" name="任意多边形 93">
                  <a:extLst>
                    <a:ext uri="{FF2B5EF4-FFF2-40B4-BE49-F238E27FC236}">
                      <a16:creationId xmlns:a16="http://schemas.microsoft.com/office/drawing/2014/main" id="{1D9CAC6A-76E4-4EB5-8D46-6DBDB9C4AB2F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</p:grp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7567C7F6-31AA-4298-B637-B2FD607092F6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618EE9F0-7D4E-44D1-B11A-70F6DA30CC86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13E4C2AD-CB40-4B54-851C-6A95B57CE86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id="{0B772A10-02B5-4418-BAAD-6B10EC1142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文本框 38">
              <a:extLst>
                <a:ext uri="{FF2B5EF4-FFF2-40B4-BE49-F238E27FC236}">
                  <a16:creationId xmlns:a16="http://schemas.microsoft.com/office/drawing/2014/main" id="{213B6D2B-EBC4-45A9-A93D-4D1A86929078}"/>
                </a:ext>
              </a:extLst>
            </p:cNvPr>
            <p:cNvSpPr txBox="1"/>
            <p:nvPr/>
          </p:nvSpPr>
          <p:spPr>
            <a:xfrm>
              <a:off x="2003874" y="3605996"/>
              <a:ext cx="8313805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marL="342900" indent="-342900">
                <a:buClr>
                  <a:schemeClr val="tx1">
                    <a:lumMod val="85000"/>
                    <a:lumOff val="15000"/>
                  </a:schemeClr>
                </a:buClr>
                <a:buFont typeface="Wingdings" panose="05000000000000000000" pitchFamily="2" charset="2"/>
                <a:buChar char="Ø"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全局变量的作用域是</a:t>
              </a:r>
              <a:r>
                <a:rPr lang="zh-CN" altLang="en-US" sz="24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全局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的，即在程序中的任何地方都可以访问它。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marL="342900" indent="-342900">
                <a:buClr>
                  <a:schemeClr val="tx1">
                    <a:lumMod val="85000"/>
                    <a:lumOff val="15000"/>
                  </a:schemeClr>
                </a:buClr>
                <a:buFont typeface="Wingdings" panose="05000000000000000000" pitchFamily="2" charset="2"/>
                <a:buChar char="Ø"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全局变量的生存期是</a:t>
              </a:r>
              <a:r>
                <a:rPr lang="zh-CN" altLang="en-US" sz="24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全程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的，在程序开始运行便生成，到程序运行结束时才消失。</a:t>
              </a:r>
            </a:p>
            <a:p>
              <a:pPr marL="342900" indent="-342900">
                <a:buFont typeface="Wingdings" panose="05000000000000000000" pitchFamily="2" charset="2"/>
                <a:buChar char="Ø"/>
              </a:pP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marL="342900" indent="-342900">
                <a:buFont typeface="Wingdings" panose="05000000000000000000" pitchFamily="2" charset="2"/>
                <a:buChar char="Ø"/>
              </a:pP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500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">
            <a:extLst>
              <a:ext uri="{FF2B5EF4-FFF2-40B4-BE49-F238E27FC236}">
                <a16:creationId xmlns:a16="http://schemas.microsoft.com/office/drawing/2014/main" id="{89CACC24-18FE-43BA-A05F-CF04BA634937}"/>
              </a:ext>
            </a:extLst>
          </p:cNvPr>
          <p:cNvSpPr txBox="1">
            <a:spLocks noChangeArrowheads="1"/>
          </p:cNvSpPr>
          <p:nvPr/>
        </p:nvSpPr>
        <p:spPr>
          <a:xfrm>
            <a:off x="2782468" y="2316411"/>
            <a:ext cx="6223529" cy="229409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在多文件结构的程序中，某个源文件中定义的全局变量在其他源文件中使用之前，必须加一个全局变量的外部声明，语法格式为：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A9B877F-2571-41B2-8FDC-94C66EF06A54}"/>
              </a:ext>
            </a:extLst>
          </p:cNvPr>
          <p:cNvSpPr/>
          <p:nvPr/>
        </p:nvSpPr>
        <p:spPr>
          <a:xfrm>
            <a:off x="2545402" y="3900490"/>
            <a:ext cx="56913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722313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extern &lt;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全局变量名表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&gt;;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D454E713-3ED9-41DA-9585-3B42CEEB286F}"/>
              </a:ext>
            </a:extLst>
          </p:cNvPr>
          <p:cNvGrpSpPr/>
          <p:nvPr/>
        </p:nvGrpSpPr>
        <p:grpSpPr>
          <a:xfrm rot="10800000" flipH="1">
            <a:off x="2268772" y="1862852"/>
            <a:ext cx="6864130" cy="3132296"/>
            <a:chOff x="850264" y="744293"/>
            <a:chExt cx="11341335" cy="6344623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B2CE148A-916D-4ADC-ADD9-CD05E6A5C7C5}"/>
                </a:ext>
              </a:extLst>
            </p:cNvPr>
            <p:cNvGrpSpPr/>
            <p:nvPr/>
          </p:nvGrpSpPr>
          <p:grpSpPr>
            <a:xfrm>
              <a:off x="850264" y="744293"/>
              <a:ext cx="11341335" cy="6344623"/>
              <a:chOff x="850264" y="744293"/>
              <a:chExt cx="11341335" cy="6344623"/>
            </a:xfrm>
          </p:grpSpPr>
          <p:sp>
            <p:nvSpPr>
              <p:cNvPr id="13" name="任意多边形 3">
                <a:extLst>
                  <a:ext uri="{FF2B5EF4-FFF2-40B4-BE49-F238E27FC236}">
                    <a16:creationId xmlns:a16="http://schemas.microsoft.com/office/drawing/2014/main" id="{D6F27B40-D97C-4386-AD44-66342E1EC049}"/>
                  </a:ext>
                </a:extLst>
              </p:cNvPr>
              <p:cNvSpPr/>
              <p:nvPr/>
            </p:nvSpPr>
            <p:spPr>
              <a:xfrm>
                <a:off x="850264" y="744293"/>
                <a:ext cx="11341335" cy="634462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07E056A9-3AED-4D83-BAA1-736BE0C3E475}"/>
                  </a:ext>
                </a:extLst>
              </p:cNvPr>
              <p:cNvGrpSpPr/>
              <p:nvPr/>
            </p:nvGrpSpPr>
            <p:grpSpPr>
              <a:xfrm flipH="1">
                <a:off x="9396022" y="803069"/>
                <a:ext cx="1573210" cy="303301"/>
                <a:chOff x="7840886" y="802382"/>
                <a:chExt cx="1547283" cy="303301"/>
              </a:xfrm>
            </p:grpSpPr>
            <p:sp>
              <p:nvSpPr>
                <p:cNvPr id="15" name="平行四边形 14">
                  <a:extLst>
                    <a:ext uri="{FF2B5EF4-FFF2-40B4-BE49-F238E27FC236}">
                      <a16:creationId xmlns:a16="http://schemas.microsoft.com/office/drawing/2014/main" id="{D9B1D457-5726-41F5-9F12-4ECBCE384DFB}"/>
                    </a:ext>
                  </a:extLst>
                </p:cNvPr>
                <p:cNvSpPr/>
                <p:nvPr/>
              </p:nvSpPr>
              <p:spPr>
                <a:xfrm>
                  <a:off x="8797261" y="80238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6" name="平行四边形 15">
                  <a:extLst>
                    <a:ext uri="{FF2B5EF4-FFF2-40B4-BE49-F238E27FC236}">
                      <a16:creationId xmlns:a16="http://schemas.microsoft.com/office/drawing/2014/main" id="{84F4AB58-F7D9-4617-9665-8655E638D95B}"/>
                    </a:ext>
                  </a:extLst>
                </p:cNvPr>
                <p:cNvSpPr/>
                <p:nvPr/>
              </p:nvSpPr>
              <p:spPr>
                <a:xfrm>
                  <a:off x="8325770" y="802383"/>
                  <a:ext cx="590910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7" name="平行四边形 16">
                  <a:extLst>
                    <a:ext uri="{FF2B5EF4-FFF2-40B4-BE49-F238E27FC236}">
                      <a16:creationId xmlns:a16="http://schemas.microsoft.com/office/drawing/2014/main" id="{FD45FE55-47A6-416E-978E-7BAD417D7AC9}"/>
                    </a:ext>
                  </a:extLst>
                </p:cNvPr>
                <p:cNvSpPr/>
                <p:nvPr/>
              </p:nvSpPr>
              <p:spPr>
                <a:xfrm>
                  <a:off x="7840886" y="802383"/>
                  <a:ext cx="590908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92F134A7-1B99-4F24-A7EE-1B632BAD015A}"/>
                </a:ext>
              </a:extLst>
            </p:cNvPr>
            <p:cNvSpPr/>
            <p:nvPr/>
          </p:nvSpPr>
          <p:spPr>
            <a:xfrm>
              <a:off x="1509336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10" name="平行四边形 9">
              <a:extLst>
                <a:ext uri="{FF2B5EF4-FFF2-40B4-BE49-F238E27FC236}">
                  <a16:creationId xmlns:a16="http://schemas.microsoft.com/office/drawing/2014/main" id="{74363EA9-111E-40EB-B8DC-36DBDB1E4753}"/>
                </a:ext>
              </a:extLst>
            </p:cNvPr>
            <p:cNvSpPr/>
            <p:nvPr/>
          </p:nvSpPr>
          <p:spPr>
            <a:xfrm>
              <a:off x="1994224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11" name="平行四边形 10">
              <a:extLst>
                <a:ext uri="{FF2B5EF4-FFF2-40B4-BE49-F238E27FC236}">
                  <a16:creationId xmlns:a16="http://schemas.microsoft.com/office/drawing/2014/main" id="{10DA98FA-46AD-4DF2-BDEC-33DABCD00494}"/>
                </a:ext>
              </a:extLst>
            </p:cNvPr>
            <p:cNvSpPr/>
            <p:nvPr/>
          </p:nvSpPr>
          <p:spPr>
            <a:xfrm>
              <a:off x="2465712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704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2FA1564B-77BB-45C3-8AEC-F5E9EC485835}"/>
              </a:ext>
            </a:extLst>
          </p:cNvPr>
          <p:cNvGrpSpPr/>
          <p:nvPr/>
        </p:nvGrpSpPr>
        <p:grpSpPr>
          <a:xfrm>
            <a:off x="3084589" y="967150"/>
            <a:ext cx="7089313" cy="5378088"/>
            <a:chOff x="4188196" y="2127479"/>
            <a:chExt cx="3910692" cy="3650794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6D45343F-1900-485A-9ECB-982A06ADF2D3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18" name="任意多边形 93">
                <a:extLst>
                  <a:ext uri="{FF2B5EF4-FFF2-40B4-BE49-F238E27FC236}">
                    <a16:creationId xmlns:a16="http://schemas.microsoft.com/office/drawing/2014/main" id="{B1681F85-BCA4-4653-876E-1D57A77DE958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id="{518762C1-DC2E-407E-9A45-CD9496ED4E7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任意多边形 93">
                <a:extLst>
                  <a:ext uri="{FF2B5EF4-FFF2-40B4-BE49-F238E27FC236}">
                    <a16:creationId xmlns:a16="http://schemas.microsoft.com/office/drawing/2014/main" id="{49D8CA9D-9775-44BF-A4E8-DB33A6C6DEAA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任意多边形 93">
                <a:extLst>
                  <a:ext uri="{FF2B5EF4-FFF2-40B4-BE49-F238E27FC236}">
                    <a16:creationId xmlns:a16="http://schemas.microsoft.com/office/drawing/2014/main" id="{2742D926-8D0E-46DB-BE59-F9E479AC4D65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任意多边形 93">
                <a:extLst>
                  <a:ext uri="{FF2B5EF4-FFF2-40B4-BE49-F238E27FC236}">
                    <a16:creationId xmlns:a16="http://schemas.microsoft.com/office/drawing/2014/main" id="{C1DF7E33-1A19-4EA8-BAFD-E6DA9EFB0BDE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92AF8A1D-BD95-435C-9EB9-38B1B5FCF25E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18E7DF1B-7627-481A-99E9-0391B9B7E4E1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586DEF-70BB-41B3-8365-46C94E68FA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BEFF71F3-2623-4755-92AB-E7E4FB0A57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885C5DAE-5766-431A-8746-C8F41B1322D6}"/>
              </a:ext>
            </a:extLst>
          </p:cNvPr>
          <p:cNvSpPr/>
          <p:nvPr/>
        </p:nvSpPr>
        <p:spPr>
          <a:xfrm>
            <a:off x="3325115" y="1240148"/>
            <a:ext cx="655275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// globalVar.cpp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#include&lt;iostream&gt;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using namespace std;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g_fac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 Fac(int);	</a:t>
            </a:r>
          </a:p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</a:p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n=5;		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Fac(n);			</a:t>
            </a:r>
          </a:p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&lt;&lt;n&lt;&lt;"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的阶乘为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g_fac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196850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pPr indent="196850"/>
            <a:endParaRPr lang="zh-CN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635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654152F4-170F-4C15-A91D-6F3EF05210FB}"/>
              </a:ext>
            </a:extLst>
          </p:cNvPr>
          <p:cNvGrpSpPr/>
          <p:nvPr/>
        </p:nvGrpSpPr>
        <p:grpSpPr>
          <a:xfrm>
            <a:off x="4311935" y="1056828"/>
            <a:ext cx="5055171" cy="2891900"/>
            <a:chOff x="4188196" y="2127479"/>
            <a:chExt cx="3910692" cy="3650794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DEA6B977-0944-4392-AFD6-9EC81D0122D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6" name="任意多边形 93">
                <a:extLst>
                  <a:ext uri="{FF2B5EF4-FFF2-40B4-BE49-F238E27FC236}">
                    <a16:creationId xmlns:a16="http://schemas.microsoft.com/office/drawing/2014/main" id="{5D00FE4B-5FC0-4D3A-9F49-44565FA65623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矩形: 圆角 56">
                <a:extLst>
                  <a:ext uri="{FF2B5EF4-FFF2-40B4-BE49-F238E27FC236}">
                    <a16:creationId xmlns:a16="http://schemas.microsoft.com/office/drawing/2014/main" id="{438C77C0-7798-4B61-9A89-BF69AC76D98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任意多边形 93">
                <a:extLst>
                  <a:ext uri="{FF2B5EF4-FFF2-40B4-BE49-F238E27FC236}">
                    <a16:creationId xmlns:a16="http://schemas.microsoft.com/office/drawing/2014/main" id="{2161FF84-7F47-48DF-9FC5-0EE2FF43A197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任意多边形 93">
                <a:extLst>
                  <a:ext uri="{FF2B5EF4-FFF2-40B4-BE49-F238E27FC236}">
                    <a16:creationId xmlns:a16="http://schemas.microsoft.com/office/drawing/2014/main" id="{FA336060-259C-45D8-B05F-3FC539997B1B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任意多边形 93">
                <a:extLst>
                  <a:ext uri="{FF2B5EF4-FFF2-40B4-BE49-F238E27FC236}">
                    <a16:creationId xmlns:a16="http://schemas.microsoft.com/office/drawing/2014/main" id="{0E589595-191F-4CCB-8F01-CC56C0ECE00C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699D5F6E-88E9-4122-BAAB-BEBB3598F6C9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ED247783-EA95-4630-AFED-9E087F3F724C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1FF510FF-350F-44CF-86F1-A893AE0585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E1248E83-F1A8-4E24-84B9-C9023DCE28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58C62DAB-F2C9-4BAD-BD47-67CB77552FD6}"/>
              </a:ext>
            </a:extLst>
          </p:cNvPr>
          <p:cNvSpPr txBox="1"/>
          <p:nvPr/>
        </p:nvSpPr>
        <p:spPr>
          <a:xfrm>
            <a:off x="2007003" y="4319110"/>
            <a:ext cx="5580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提示：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5D72690-3D8B-4F5F-BCA3-9E7420F0EEA0}"/>
              </a:ext>
            </a:extLst>
          </p:cNvPr>
          <p:cNvSpPr/>
          <p:nvPr/>
        </p:nvSpPr>
        <p:spPr>
          <a:xfrm>
            <a:off x="4056289" y="1271072"/>
            <a:ext cx="604806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65138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 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Fac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n)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465138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465138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int 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465138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g_fac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=1;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465138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 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=2; 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&lt;=n; 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++)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465138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</a:t>
            </a:r>
            <a:r>
              <a:rPr lang="en-US" altLang="zh-CN" sz="2400" dirty="0" err="1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g_fac</a:t>
            </a:r>
            <a:r>
              <a:rPr lang="en-US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*= 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endParaRPr lang="zh-CN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465138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C586F27C-6AD3-4C39-A843-405B7FB63E3C}"/>
              </a:ext>
            </a:extLst>
          </p:cNvPr>
          <p:cNvGrpSpPr/>
          <p:nvPr/>
        </p:nvGrpSpPr>
        <p:grpSpPr>
          <a:xfrm>
            <a:off x="2455341" y="4951593"/>
            <a:ext cx="6871889" cy="1651338"/>
            <a:chOff x="3047427" y="4400119"/>
            <a:chExt cx="6369927" cy="1326769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322A7697-3713-498A-8FD1-796BC1E72155}"/>
                </a:ext>
              </a:extLst>
            </p:cNvPr>
            <p:cNvSpPr txBox="1"/>
            <p:nvPr/>
          </p:nvSpPr>
          <p:spPr>
            <a:xfrm>
              <a:off x="3442829" y="4526559"/>
              <a:ext cx="558028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全局变量会降低函数之间的独立性，在编写程序时尽量减少全局变量的使用。</a:t>
              </a: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504E0397-DF15-4891-9701-7D2EC3715F51}"/>
                </a:ext>
              </a:extLst>
            </p:cNvPr>
            <p:cNvGrpSpPr/>
            <p:nvPr/>
          </p:nvGrpSpPr>
          <p:grpSpPr>
            <a:xfrm>
              <a:off x="3047427" y="4400119"/>
              <a:ext cx="6369927" cy="1105244"/>
              <a:chOff x="4188196" y="2072028"/>
              <a:chExt cx="3910692" cy="3706245"/>
            </a:xfrm>
          </p:grpSpPr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773FB530-3AE0-4A94-A272-5776FFA2D488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25" name="任意多边形 93">
                  <a:extLst>
                    <a:ext uri="{FF2B5EF4-FFF2-40B4-BE49-F238E27FC236}">
                      <a16:creationId xmlns:a16="http://schemas.microsoft.com/office/drawing/2014/main" id="{9455D11A-8490-46F5-84B7-FEDD72099E93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6" name="矩形: 圆角 25">
                  <a:extLst>
                    <a:ext uri="{FF2B5EF4-FFF2-40B4-BE49-F238E27FC236}">
                      <a16:creationId xmlns:a16="http://schemas.microsoft.com/office/drawing/2014/main" id="{C7D53155-F287-4CF9-9DDD-319B31486977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7" name="任意多边形 93">
                  <a:extLst>
                    <a:ext uri="{FF2B5EF4-FFF2-40B4-BE49-F238E27FC236}">
                      <a16:creationId xmlns:a16="http://schemas.microsoft.com/office/drawing/2014/main" id="{3D6C96FB-1506-498D-9BFF-D8D006DC4471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8" name="任意多边形 93">
                  <a:extLst>
                    <a:ext uri="{FF2B5EF4-FFF2-40B4-BE49-F238E27FC236}">
                      <a16:creationId xmlns:a16="http://schemas.microsoft.com/office/drawing/2014/main" id="{1FB21DC0-9B80-472F-B16C-22FE36C18076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9" name="任意多边形 93">
                  <a:extLst>
                    <a:ext uri="{FF2B5EF4-FFF2-40B4-BE49-F238E27FC236}">
                      <a16:creationId xmlns:a16="http://schemas.microsoft.com/office/drawing/2014/main" id="{98B797FF-0B4A-4776-8633-E103F2BCD2E5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BA56EC01-106C-4886-80A1-6DBF265DA3A1}"/>
                  </a:ext>
                </a:extLst>
              </p:cNvPr>
              <p:cNvCxnSpPr/>
              <p:nvPr/>
            </p:nvCxnSpPr>
            <p:spPr>
              <a:xfrm>
                <a:off x="4585815" y="2072028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56ADB418-7BAE-45FC-B298-937F4B3430FF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E0729892-F3C3-4C9E-944F-568D60BF20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210B4FF-26FD-4D31-A9BA-F9FEC663A06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7738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740273" y="2115818"/>
            <a:ext cx="8844812" cy="1384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在全局变量定义前加一个关键字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static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，则该变量称为静态全局变量，静态全局变量在定义时若没有初始化，则自动被初始化为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。静态全局变量的定义格式为：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69"/>
            <a:ext cx="2670320" cy="461665"/>
            <a:chOff x="515938" y="1091269"/>
            <a:chExt cx="2670320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1038177" y="1091269"/>
              <a:ext cx="2148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静态全局变量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59045" y="1707210"/>
            <a:ext cx="9210177" cy="2503020"/>
            <a:chOff x="850260" y="1582596"/>
            <a:chExt cx="13416557" cy="377910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0" y="1582596"/>
              <a:ext cx="13416557" cy="3779101"/>
              <a:chOff x="850260" y="1582596"/>
              <a:chExt cx="13416557" cy="3779101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0" y="1582596"/>
                <a:ext cx="13416557" cy="3779101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E1DEC300-4FDF-4CF8-914F-84F77D316E24}"/>
              </a:ext>
            </a:extLst>
          </p:cNvPr>
          <p:cNvSpPr/>
          <p:nvPr/>
        </p:nvSpPr>
        <p:spPr>
          <a:xfrm>
            <a:off x="3912742" y="3523646"/>
            <a:ext cx="43027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static 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变量名表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&gt;;</a:t>
            </a:r>
            <a:endParaRPr lang="zh-CN" altLang="en-US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0E1E495F-978F-4B04-B981-E943C5580A69}"/>
              </a:ext>
            </a:extLst>
          </p:cNvPr>
          <p:cNvGrpSpPr/>
          <p:nvPr/>
        </p:nvGrpSpPr>
        <p:grpSpPr>
          <a:xfrm>
            <a:off x="1490911" y="4474139"/>
            <a:ext cx="9210177" cy="1749158"/>
            <a:chOff x="1490911" y="4474139"/>
            <a:chExt cx="9210177" cy="1749158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BB5114A6-845B-4BEC-ACFA-A6468803AED5}"/>
                </a:ext>
              </a:extLst>
            </p:cNvPr>
            <p:cNvSpPr txBox="1"/>
            <p:nvPr/>
          </p:nvSpPr>
          <p:spPr>
            <a:xfrm>
              <a:off x="1772139" y="4672076"/>
              <a:ext cx="8699696" cy="13841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  <a:buClr>
                  <a:srgbClr val="7030A0"/>
                </a:buClr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静态全局变量与全局变量的生存期相同，但其只具有文件作用域，即在多文件结构的程序中，某个源文件中定义的静态局部变量只能在该源文件中使用。</a:t>
              </a:r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474A5ED8-DCE4-4E17-B870-714F9AE26A8A}"/>
                </a:ext>
              </a:extLst>
            </p:cNvPr>
            <p:cNvGrpSpPr/>
            <p:nvPr/>
          </p:nvGrpSpPr>
          <p:grpSpPr>
            <a:xfrm>
              <a:off x="1490911" y="4474139"/>
              <a:ext cx="9210177" cy="1749158"/>
              <a:chOff x="4188196" y="2127479"/>
              <a:chExt cx="3910692" cy="3650794"/>
            </a:xfrm>
          </p:grpSpPr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id="{0DADCD19-7CF9-4BCE-BAF4-96F38E81009F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41" name="任意多边形 93">
                  <a:extLst>
                    <a:ext uri="{FF2B5EF4-FFF2-40B4-BE49-F238E27FC236}">
                      <a16:creationId xmlns:a16="http://schemas.microsoft.com/office/drawing/2014/main" id="{F9DE5D27-3F01-403A-A869-FD48452FA0E1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2" name="矩形: 圆角 41">
                  <a:extLst>
                    <a:ext uri="{FF2B5EF4-FFF2-40B4-BE49-F238E27FC236}">
                      <a16:creationId xmlns:a16="http://schemas.microsoft.com/office/drawing/2014/main" id="{9927ABDB-09C7-44F1-9175-4FBD935FAF50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4788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3" name="任意多边形 93">
                  <a:extLst>
                    <a:ext uri="{FF2B5EF4-FFF2-40B4-BE49-F238E27FC236}">
                      <a16:creationId xmlns:a16="http://schemas.microsoft.com/office/drawing/2014/main" id="{585E6FE3-8FD7-4CF4-BF29-FDE1033F0BDE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任意多边形 93">
                  <a:extLst>
                    <a:ext uri="{FF2B5EF4-FFF2-40B4-BE49-F238E27FC236}">
                      <a16:creationId xmlns:a16="http://schemas.microsoft.com/office/drawing/2014/main" id="{8FDF26F5-5EA4-4FA2-9165-9FD3F3DCFC35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5" name="任意多边形 93">
                  <a:extLst>
                    <a:ext uri="{FF2B5EF4-FFF2-40B4-BE49-F238E27FC236}">
                      <a16:creationId xmlns:a16="http://schemas.microsoft.com/office/drawing/2014/main" id="{B9944512-76FF-4E47-9657-52A76B1B4947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82CB9829-4312-4BBF-A037-9546B930A24D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A3548133-3FCC-47DF-9600-09E5412B23F4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9A1460DC-8F9C-46A9-AB8C-9D6EFFF4A9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098DCD7D-3080-4F31-BA06-4962804820C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221953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331</Words>
  <Application>Microsoft Office PowerPoint</Application>
  <PresentationFormat>宽屏</PresentationFormat>
  <Paragraphs>38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等线 Light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43</cp:revision>
  <dcterms:created xsi:type="dcterms:W3CDTF">2018-07-20T07:37:48Z</dcterms:created>
  <dcterms:modified xsi:type="dcterms:W3CDTF">2018-08-01T10:58:56Z</dcterms:modified>
</cp:coreProperties>
</file>

<file path=docProps/thumbnail.jpeg>
</file>